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Montserrat SemiBold"/>
      <p:regular r:id="rId48"/>
      <p:bold r:id="rId49"/>
      <p:italic r:id="rId50"/>
      <p:boldItalic r:id="rId51"/>
    </p:embeddedFont>
    <p:embeddedFont>
      <p:font typeface="Poppins"/>
      <p:regular r:id="rId52"/>
      <p:bold r:id="rId53"/>
      <p:italic r:id="rId54"/>
      <p:boldItalic r:id="rId55"/>
    </p:embeddedFont>
    <p:embeddedFont>
      <p:font typeface="Poppins Medium"/>
      <p:regular r:id="rId56"/>
      <p:bold r:id="rId57"/>
      <p:italic r:id="rId58"/>
      <p:boldItalic r:id="rId59"/>
    </p:embeddedFont>
    <p:embeddedFont>
      <p:font typeface="Poppins SemiBold"/>
      <p:regular r:id="rId60"/>
      <p:bold r:id="rId61"/>
      <p:italic r:id="rId62"/>
      <p:boldItalic r:id="rId63"/>
    </p:embeddedFont>
    <p:embeddedFont>
      <p:font typeface="Poppins ExtraBold"/>
      <p:bold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SemiBold-regular.fntdata"/><Relationship Id="rId47" Type="http://schemas.openxmlformats.org/officeDocument/2006/relationships/slide" Target="slides/slide42.xml"/><Relationship Id="rId49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oppinsSemiBold-italic.fntdata"/><Relationship Id="rId61" Type="http://schemas.openxmlformats.org/officeDocument/2006/relationships/font" Target="fonts/PoppinsSemiBold-bold.fntdata"/><Relationship Id="rId20" Type="http://schemas.openxmlformats.org/officeDocument/2006/relationships/slide" Target="slides/slide15.xml"/><Relationship Id="rId64" Type="http://schemas.openxmlformats.org/officeDocument/2006/relationships/font" Target="fonts/PoppinsExtraBold-bold.fntdata"/><Relationship Id="rId63" Type="http://schemas.openxmlformats.org/officeDocument/2006/relationships/font" Target="fonts/Poppins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PoppinsExtraBold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oppins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SemiBold-boldItalic.fntdata"/><Relationship Id="rId50" Type="http://schemas.openxmlformats.org/officeDocument/2006/relationships/font" Target="fonts/MontserratSemiBold-italic.fntdata"/><Relationship Id="rId53" Type="http://schemas.openxmlformats.org/officeDocument/2006/relationships/font" Target="fonts/Poppins-bold.fntdata"/><Relationship Id="rId52" Type="http://schemas.openxmlformats.org/officeDocument/2006/relationships/font" Target="fonts/Poppins-regular.fntdata"/><Relationship Id="rId11" Type="http://schemas.openxmlformats.org/officeDocument/2006/relationships/slide" Target="slides/slide6.xml"/><Relationship Id="rId55" Type="http://schemas.openxmlformats.org/officeDocument/2006/relationships/font" Target="fonts/Poppins-boldItalic.fntdata"/><Relationship Id="rId10" Type="http://schemas.openxmlformats.org/officeDocument/2006/relationships/slide" Target="slides/slide5.xml"/><Relationship Id="rId54" Type="http://schemas.openxmlformats.org/officeDocument/2006/relationships/font" Target="fonts/Poppins-italic.fntdata"/><Relationship Id="rId13" Type="http://schemas.openxmlformats.org/officeDocument/2006/relationships/slide" Target="slides/slide8.xml"/><Relationship Id="rId57" Type="http://schemas.openxmlformats.org/officeDocument/2006/relationships/font" Target="fonts/PoppinsMedium-bold.fntdata"/><Relationship Id="rId12" Type="http://schemas.openxmlformats.org/officeDocument/2006/relationships/slide" Target="slides/slide7.xml"/><Relationship Id="rId56" Type="http://schemas.openxmlformats.org/officeDocument/2006/relationships/font" Target="fonts/PoppinsMedium-regular.fntdata"/><Relationship Id="rId15" Type="http://schemas.openxmlformats.org/officeDocument/2006/relationships/slide" Target="slides/slide10.xml"/><Relationship Id="rId59" Type="http://schemas.openxmlformats.org/officeDocument/2006/relationships/font" Target="fonts/PoppinsMedium-boldItalic.fntdata"/><Relationship Id="rId14" Type="http://schemas.openxmlformats.org/officeDocument/2006/relationships/slide" Target="slides/slide9.xml"/><Relationship Id="rId58" Type="http://schemas.openxmlformats.org/officeDocument/2006/relationships/font" Target="fonts/Poppins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77d3219e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77d3219e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77d3219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77d3219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77d3219e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77d3219e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77d3219e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77d3219e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77d3219e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77d3219e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77d3219e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77d3219e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577d3219e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577d3219e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77d3219e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577d3219e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77d3219e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77d3219e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77d3219e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77d3219e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77d3219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77d3219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77d3219e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77d3219e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77d3219e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77d3219e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77d3219e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577d3219e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77d3219e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77d3219e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77d3219e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77d3219e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77d3219e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77d3219e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577d3219e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577d3219e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77d3219e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77d3219e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77d3219e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77d3219e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77d3219e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577d3219e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577d3219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577d3219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77d3219e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577d3219e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77d3219e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77d3219e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77d3219e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77d3219e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f477da36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f477da3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77d3219e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77d3219e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77d3219e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77d3219e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577d3219e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577d3219e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77d3219e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77d3219e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77d3219e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77d3219e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77d3219e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577d3219e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f477da36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f477da36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77d3219e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77d3219e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f477da3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f477da3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77d3219e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77d3219e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77d3219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77d3219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77d3219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77d3219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77d3219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77d3219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77d3219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77d3219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77d3219e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77d3219e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hyperlink" Target="https://trello.com/signup" TargetMode="External"/><Relationship Id="rId5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hyperlink" Target="https://www.figma.com/education/" TargetMode="External"/><Relationship Id="rId5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ObG5wf7b_c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26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21.jpg"/><Relationship Id="rId5" Type="http://schemas.openxmlformats.org/officeDocument/2006/relationships/hyperlink" Target="https://drive.google.com/file/d/1Yo956Iy6ZvBEDXtwl5_VAmqnrGR611vR/view?usp=sharing" TargetMode="External"/><Relationship Id="rId6" Type="http://schemas.openxmlformats.org/officeDocument/2006/relationships/hyperlink" Target="https://open.spotify.com/episode/6nk1LGFOnM0lgRD6C5Kzjd?si=60f9dc8587fc4da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slack.com/intl/es-ar/signin#/signin" TargetMode="External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382200" y="1190225"/>
            <a:ext cx="5761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Te damos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la bienvenida!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382200" y="2975825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"/>
                <a:ea typeface="Poppins"/>
                <a:cs typeface="Poppins"/>
                <a:sym typeface="Poppins"/>
              </a:rPr>
              <a:t>Tester de Accesibilidad Web</a:t>
            </a:r>
            <a:endParaRPr i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Accesibilidad Tech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574275" y="17579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La discapacidad y la tecnología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La accesibilidad es para todos, hackear el mindset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El impacto de la accesibilidad en el diseño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Tecnología de asistencia vs estrategias adaptativas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La empatía y la importancia en nuestra vida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2 - Clase 4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Accesibilidad y Diseño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574275" y="17579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 Discapacidades y afecciones de la visión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Tipografía, paleta de colores,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  contraste y accesibilidad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La gestalt y el diseño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Estructuras y accesibilidad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2 - Clase 5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Accesibilidad web 101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Objetivo global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W3C-WAI-WCAG 2.0 / 2.1 / 2.2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Conociendo la base: Las cuatro pautas centrales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Directrices Básicas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Criterios de conformidad (A / AA / AAA)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Técnicas y errores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2 - Clase 6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Marco Legal - WCAG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Marco legal en Argentina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Marco legal en Latino América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Marco legal en USA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Marco legal en EUROPA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2 - Clase 7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QA Testing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¿Qué es el QA Testing?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Testeos Funcionales / No funcionales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Testeo de accesibilidad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Tecnologías Asistivas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Metodologías de Testing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3 - Clase 8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Automatización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La automatización como complemento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Plug-ins / Add-on / Extensión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Comprobación automática AXE / WAVE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Comprobación manual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3 - Clase 9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Testeando desde el UI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Figma + Plug-ins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Testeo Manual UI en figma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Base de foco general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Familiarización con el testeo web a través de Figma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Bonus de Transición 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3 - Clase 10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Testeo web manual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Prueba con teclado y tecnologías asistidas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CCA (Colour Contrast Analyser)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Chrome Lens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Zoom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Screen Reader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3 - Clase 11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Check-list básico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Listas de verificación basadas en contenido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Formularios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Estructuras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Validación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3 - Clase 12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Accesibilidad y código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Introducción al código y la accesibilidad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Lenguajes que atraviesan la accesibilidad y Tags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ARIA y la importancia del código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Errores comunes de código y consecuencias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Herramientas de testeo que se apoyan en el código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4 - Clase 13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22825" y="1082125"/>
            <a:ext cx="504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Poppins"/>
                <a:ea typeface="Poppins"/>
                <a:cs typeface="Poppins"/>
                <a:sym typeface="Poppins"/>
              </a:rPr>
              <a:t>Melanie Bridger </a:t>
            </a:r>
            <a:endParaRPr b="1" sz="8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00" y="1913425"/>
            <a:ext cx="3446850" cy="11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875" y="79300"/>
            <a:ext cx="3965000" cy="39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/>
        </p:nvSpPr>
        <p:spPr>
          <a:xfrm>
            <a:off x="574275" y="372075"/>
            <a:ext cx="8569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Testeo web automático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Limitación del testeo automático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AXE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WAVE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Ejecución de testeo automático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Falsos positivos / Falsos Negativos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4 - Clase 14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/>
        </p:nvSpPr>
        <p:spPr>
          <a:xfrm>
            <a:off x="574275" y="372075"/>
            <a:ext cx="8569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Tipos de Reportes 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Características de un reporte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Datos que debe tener un reporte de error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Reporte de error vs reporte accesibilidad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Datos que debe tener un Reporte de Accesibilidad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Orden de testeo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Website Accessibility Checklist 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4 - Clase 15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/>
        </p:nvSpPr>
        <p:spPr>
          <a:xfrm>
            <a:off x="574275" y="372075"/>
            <a:ext cx="8569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Nuestro Reportes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Trabajando en nuestro trabajo final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Check de planilla de reporte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Intro Jira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4 - Clase 16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574275" y="372075"/>
            <a:ext cx="8569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Metodologías Ágiles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Trabajando en nuestro trabajo final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Scrum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Rol del tester en equipos ágiles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Plan de Pruebas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JIRA otra manera de documentar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Bonus</a:t>
            </a: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 - Clase 17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/>
        </p:nvSpPr>
        <p:spPr>
          <a:xfrm>
            <a:off x="574275" y="372075"/>
            <a:ext cx="8569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JIRA y documentación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11" name="Google Shape;211;p36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Interacción con la plataforma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Documentando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Testear en vivo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Bonus - Clase 18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/>
        </p:nvSpPr>
        <p:spPr>
          <a:xfrm>
            <a:off x="574275" y="372075"/>
            <a:ext cx="8569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Proyecto Final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574275" y="17579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Dudas + Revisión de proyectos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Trabajando en entrega final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Conclusiones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Cierre!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Bonus - Clase 19 y Clase 20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/>
        </p:nvSpPr>
        <p:spPr>
          <a:xfrm>
            <a:off x="421875" y="448275"/>
            <a:ext cx="8325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Instancias Evaluativas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25" name="Google Shape;225;p38"/>
          <p:cNvSpPr txBox="1"/>
          <p:nvPr/>
        </p:nvSpPr>
        <p:spPr>
          <a:xfrm>
            <a:off x="421875" y="1476900"/>
            <a:ext cx="67098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oppins"/>
                <a:ea typeface="Poppins"/>
                <a:cs typeface="Poppins"/>
                <a:sym typeface="Poppins"/>
              </a:rPr>
              <a:t>3 Autoevaluaciones</a:t>
            </a:r>
            <a:endParaRPr b="1" sz="3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Clases 5 - 7 - 12 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300">
                <a:latin typeface="Poppins"/>
                <a:ea typeface="Poppins"/>
                <a:cs typeface="Poppins"/>
                <a:sym typeface="Poppins"/>
              </a:rPr>
              <a:t>Trabajo Final Obligatorio</a:t>
            </a:r>
            <a:endParaRPr b="1" sz="3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Entrega: 1 al 8 de Diciembre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/>
        </p:nvSpPr>
        <p:spPr>
          <a:xfrm>
            <a:off x="208625" y="4709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¿Alguna Duda?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descr="Mujer con cara de desentendida, mirando para diferentes lados, tomando un refresco"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775" y="1635250"/>
            <a:ext cx="5332450" cy="26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574275" y="372075"/>
            <a:ext cx="8569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Pautas de Convivencia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39" name="Google Shape;239;p40"/>
          <p:cNvSpPr/>
          <p:nvPr/>
        </p:nvSpPr>
        <p:spPr>
          <a:xfrm>
            <a:off x="659975" y="2766700"/>
            <a:ext cx="6573300" cy="84600"/>
          </a:xfrm>
          <a:prstGeom prst="rect">
            <a:avLst/>
          </a:prstGeom>
          <a:solidFill>
            <a:srgbClr val="FDC3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574275" y="1529375"/>
            <a:ext cx="84198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RESPETO como base de cualquier intervención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Pedir la palabra y esperar nuestro turno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latin typeface="Poppins"/>
                <a:ea typeface="Poppins"/>
                <a:cs typeface="Poppins"/>
                <a:sym typeface="Poppins"/>
              </a:rPr>
              <a:t>. NINGÚN ACTO DE VIOLENCIA </a:t>
            </a:r>
            <a:r>
              <a:rPr b="1" i="1" lang="en" sz="2200">
                <a:latin typeface="Poppins"/>
                <a:ea typeface="Poppins"/>
                <a:cs typeface="Poppins"/>
                <a:sym typeface="Poppins"/>
              </a:rPr>
              <a:t>SERÁ</a:t>
            </a:r>
            <a:r>
              <a:rPr b="1" i="1" lang="en" sz="2200">
                <a:latin typeface="Poppins"/>
                <a:ea typeface="Poppins"/>
                <a:cs typeface="Poppins"/>
                <a:sym typeface="Poppins"/>
              </a:rPr>
              <a:t> TOLERADO</a:t>
            </a:r>
            <a:endParaRPr b="1" i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Toda pregunta tiene valor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Respetar los tiempos de cada persona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/>
        </p:nvSpPr>
        <p:spPr>
          <a:xfrm>
            <a:off x="208625" y="4709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Receso de 5 minutos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46" name="Google Shape;246;p41"/>
          <p:cNvPicPr preferRelativeResize="0"/>
          <p:nvPr/>
        </p:nvPicPr>
        <p:blipFill rotWithShape="1">
          <a:blip r:embed="rId4">
            <a:alphaModFix/>
          </a:blip>
          <a:srcRect b="50000" l="0" r="0" t="0"/>
          <a:stretch/>
        </p:blipFill>
        <p:spPr>
          <a:xfrm>
            <a:off x="1905775" y="1635250"/>
            <a:ext cx="5332450" cy="26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050500" y="1004325"/>
            <a:ext cx="5043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Introducción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873800" y="1925500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Recorriendo la cursada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/>
        </p:nvSpPr>
        <p:spPr>
          <a:xfrm>
            <a:off x="208625" y="5471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Trello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52" name="Google Shape;252;p4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450" y="1798225"/>
            <a:ext cx="7169101" cy="2331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/>
        </p:nvSpPr>
        <p:spPr>
          <a:xfrm>
            <a:off x="208625" y="5471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Figma para alumnos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58" name="Google Shape;258;p4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126" y="1810214"/>
            <a:ext cx="7169101" cy="2331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/>
        </p:nvSpPr>
        <p:spPr>
          <a:xfrm>
            <a:off x="208625" y="6995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¿Comenzamos?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/>
        </p:nvSpPr>
        <p:spPr>
          <a:xfrm>
            <a:off x="208625" y="6995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{ Empatía }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69" name="Google Shape;269;p45"/>
          <p:cNvSpPr txBox="1"/>
          <p:nvPr/>
        </p:nvSpPr>
        <p:spPr>
          <a:xfrm>
            <a:off x="1873800" y="1925500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Es la palabra que nos va a guíar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durante toda la cursada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/>
        </p:nvSpPr>
        <p:spPr>
          <a:xfrm>
            <a:off x="1264800" y="946675"/>
            <a:ext cx="6614400" cy="22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 SemiBold"/>
                <a:ea typeface="Poppins SemiBold"/>
                <a:cs typeface="Poppins SemiBold"/>
                <a:sym typeface="Poppins SemiBold"/>
              </a:rPr>
              <a:t>“La empatía es </a:t>
            </a:r>
            <a:r>
              <a:rPr b="1" i="1" lang="en" sz="2200">
                <a:latin typeface="Poppins"/>
                <a:ea typeface="Poppins"/>
                <a:cs typeface="Poppins"/>
                <a:sym typeface="Poppins"/>
              </a:rPr>
              <a:t>la intención</a:t>
            </a:r>
            <a:r>
              <a:rPr lang="en" sz="2200">
                <a:latin typeface="Poppins SemiBold"/>
                <a:ea typeface="Poppins SemiBold"/>
                <a:cs typeface="Poppins SemiBold"/>
                <a:sym typeface="Poppins SemiBold"/>
              </a:rPr>
              <a:t> de comprender los sentimientos y emociones, intentando experimentar de </a:t>
            </a:r>
            <a:r>
              <a:rPr b="1" i="1" lang="en" sz="2200">
                <a:latin typeface="Poppins"/>
                <a:ea typeface="Poppins"/>
                <a:cs typeface="Poppins"/>
                <a:sym typeface="Poppins"/>
              </a:rPr>
              <a:t>forma objetiva y racional </a:t>
            </a:r>
            <a:r>
              <a:rPr lang="en" sz="2200">
                <a:latin typeface="Poppins SemiBold"/>
                <a:ea typeface="Poppins SemiBold"/>
                <a:cs typeface="Poppins SemiBold"/>
                <a:sym typeface="Poppins SemiBold"/>
              </a:rPr>
              <a:t>lo que siente otro individuo”</a:t>
            </a:r>
            <a:endParaRPr sz="2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/>
        </p:nvSpPr>
        <p:spPr>
          <a:xfrm>
            <a:off x="574275" y="524475"/>
            <a:ext cx="822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Miremo un video…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(3 minutos)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80" name="Google Shape;280;p47"/>
          <p:cNvGrpSpPr/>
          <p:nvPr/>
        </p:nvGrpSpPr>
        <p:grpSpPr>
          <a:xfrm>
            <a:off x="2029347" y="2439275"/>
            <a:ext cx="5085300" cy="1163975"/>
            <a:chOff x="2029297" y="2087575"/>
            <a:chExt cx="5085300" cy="1163975"/>
          </a:xfrm>
        </p:grpSpPr>
        <p:sp>
          <p:nvSpPr>
            <p:cNvPr id="281" name="Google Shape;281;p47"/>
            <p:cNvSpPr txBox="1"/>
            <p:nvPr/>
          </p:nvSpPr>
          <p:spPr>
            <a:xfrm>
              <a:off x="2249075" y="2220150"/>
              <a:ext cx="4097400" cy="10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Poppins"/>
                  <a:ea typeface="Poppins"/>
                  <a:cs typeface="Poppins"/>
                  <a:sym typeface="Poppins"/>
                </a:rPr>
                <a:t>Brené Brown - </a:t>
              </a:r>
              <a:endParaRPr b="1" sz="18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latin typeface="Poppins"/>
                  <a:ea typeface="Poppins"/>
                  <a:cs typeface="Poppins"/>
                  <a:sym typeface="Poppins"/>
                </a:rPr>
                <a:t>El poder de la empatía</a:t>
              </a:r>
              <a:endParaRPr b="1" sz="2700">
                <a:solidFill>
                  <a:srgbClr val="FFFFFF"/>
                </a:solidFill>
                <a:highlight>
                  <a:srgbClr val="181818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2" name="Google Shape;282;p47"/>
            <p:cNvSpPr/>
            <p:nvPr/>
          </p:nvSpPr>
          <p:spPr>
            <a:xfrm rot="5400000">
              <a:off x="6104766" y="2430410"/>
              <a:ext cx="456050" cy="314830"/>
            </a:xfrm>
            <a:prstGeom prst="flowChartExtract">
              <a:avLst/>
            </a:prstGeom>
            <a:solidFill>
              <a:srgbClr val="FA4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7">
              <a:hlinkClick r:id="rId4"/>
            </p:cNvPr>
            <p:cNvSpPr/>
            <p:nvPr/>
          </p:nvSpPr>
          <p:spPr>
            <a:xfrm>
              <a:off x="2029297" y="2087575"/>
              <a:ext cx="5085300" cy="1000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/>
        </p:nvSpPr>
        <p:spPr>
          <a:xfrm>
            <a:off x="6042975" y="3098000"/>
            <a:ext cx="2618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Dato!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89" name="Google Shape;289;p48"/>
          <p:cNvPicPr preferRelativeResize="0"/>
          <p:nvPr/>
        </p:nvPicPr>
        <p:blipFill rotWithShape="1">
          <a:blip r:embed="rId4">
            <a:alphaModFix/>
          </a:blip>
          <a:srcRect b="23510" l="0" r="0" t="12234"/>
          <a:stretch/>
        </p:blipFill>
        <p:spPr>
          <a:xfrm>
            <a:off x="610750" y="859850"/>
            <a:ext cx="5040396" cy="32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Hoy vimos!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574275" y="1757975"/>
            <a:ext cx="78204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Programa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Cronograma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Preparamos Slack + Trello + Figma para Alumnos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Reflexionamos sobre la “Empatía” 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1873800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1 - Clase 1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/>
        </p:nvSpPr>
        <p:spPr>
          <a:xfrm>
            <a:off x="1873800" y="2763700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Próxima clase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2" name="Google Shape;302;p50"/>
          <p:cNvSpPr txBox="1"/>
          <p:nvPr/>
        </p:nvSpPr>
        <p:spPr>
          <a:xfrm>
            <a:off x="208625" y="1004325"/>
            <a:ext cx="8696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“De dónde venimos y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hacia dónde vamos”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/>
        </p:nvSpPr>
        <p:spPr>
          <a:xfrm>
            <a:off x="574275" y="6768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Módulo 1 - Clase 2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08" name="Google Shape;308;p51"/>
          <p:cNvSpPr txBox="1"/>
          <p:nvPr/>
        </p:nvSpPr>
        <p:spPr>
          <a:xfrm>
            <a:off x="574275" y="1834175"/>
            <a:ext cx="53964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Intro al UX Design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Diseño centrado en las personas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Intro Design Thinking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Empatizar y Definir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421875" y="448275"/>
            <a:ext cx="5043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Lucía Irachet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421875" y="1369450"/>
            <a:ext cx="53964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Curiosa y alumna eterna.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Diseñadora UX,  Co-Fundadora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de </a:t>
            </a:r>
            <a:r>
              <a:rPr i="1" lang="en" sz="2300">
                <a:latin typeface="Poppins ExtraBold"/>
                <a:ea typeface="Poppins ExtraBold"/>
                <a:cs typeface="Poppins ExtraBold"/>
                <a:sym typeface="Poppins ExtraBold"/>
              </a:rPr>
              <a:t>Fungilab </a:t>
            </a: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y AT. 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421875" y="2896450"/>
            <a:ext cx="5138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“La empatía es el puntapié</a:t>
            </a:r>
            <a:endParaRPr i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inicial de toda experiencia de valor”</a:t>
            </a:r>
            <a:endParaRPr i="1"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/>
        </p:nvSpPr>
        <p:spPr>
          <a:xfrm>
            <a:off x="890400" y="2154100"/>
            <a:ext cx="73632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Char char="●"/>
            </a:pP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Tener listos los usuarios de Trello y Figma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Char char="●"/>
            </a:pP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Leer material complementario “Módulo 1 - Clase 2”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4" name="Google Shape;314;p52"/>
          <p:cNvSpPr txBox="1"/>
          <p:nvPr/>
        </p:nvSpPr>
        <p:spPr>
          <a:xfrm>
            <a:off x="208625" y="10043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Para la próxima clase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Hoy te recomiendo…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025" y="1555225"/>
            <a:ext cx="2295501" cy="3060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53"/>
          <p:cNvGrpSpPr/>
          <p:nvPr/>
        </p:nvGrpSpPr>
        <p:grpSpPr>
          <a:xfrm>
            <a:off x="4191450" y="1786975"/>
            <a:ext cx="2889600" cy="1000500"/>
            <a:chOff x="4039050" y="1786975"/>
            <a:chExt cx="2889600" cy="1000500"/>
          </a:xfrm>
        </p:grpSpPr>
        <p:sp>
          <p:nvSpPr>
            <p:cNvPr id="322" name="Google Shape;322;p53"/>
            <p:cNvSpPr txBox="1"/>
            <p:nvPr/>
          </p:nvSpPr>
          <p:spPr>
            <a:xfrm>
              <a:off x="4278750" y="1894325"/>
              <a:ext cx="2410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latin typeface="Poppins"/>
                  <a:ea typeface="Poppins"/>
                  <a:cs typeface="Poppins"/>
                  <a:sym typeface="Poppins"/>
                </a:rPr>
                <a:t>Descarga Hábitos Atómicos en pdf</a:t>
              </a:r>
              <a:endParaRPr b="1" sz="1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3" name="Google Shape;323;p53">
              <a:hlinkClick r:id="rId5"/>
            </p:cNvPr>
            <p:cNvSpPr/>
            <p:nvPr/>
          </p:nvSpPr>
          <p:spPr>
            <a:xfrm>
              <a:off x="4039050" y="1786975"/>
              <a:ext cx="2889600" cy="1000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53"/>
          <p:cNvGrpSpPr/>
          <p:nvPr/>
        </p:nvGrpSpPr>
        <p:grpSpPr>
          <a:xfrm>
            <a:off x="4191450" y="2974775"/>
            <a:ext cx="2889600" cy="1000500"/>
            <a:chOff x="4039050" y="2974775"/>
            <a:chExt cx="2889600" cy="1000500"/>
          </a:xfrm>
        </p:grpSpPr>
        <p:sp>
          <p:nvSpPr>
            <p:cNvPr id="325" name="Google Shape;325;p53"/>
            <p:cNvSpPr txBox="1"/>
            <p:nvPr/>
          </p:nvSpPr>
          <p:spPr>
            <a:xfrm>
              <a:off x="4278750" y="3082125"/>
              <a:ext cx="2410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latin typeface="Poppins"/>
                  <a:ea typeface="Poppins"/>
                  <a:cs typeface="Poppins"/>
                  <a:sym typeface="Poppins"/>
                </a:rPr>
                <a:t>Escuchalo por</a:t>
              </a:r>
              <a:endParaRPr b="1" sz="1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latin typeface="Poppins"/>
                  <a:ea typeface="Poppins"/>
                  <a:cs typeface="Poppins"/>
                  <a:sym typeface="Poppins"/>
                </a:rPr>
                <a:t>Spotify</a:t>
              </a:r>
              <a:endParaRPr b="1" sz="1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6" name="Google Shape;326;p53">
              <a:hlinkClick r:id="rId6"/>
            </p:cNvPr>
            <p:cNvSpPr/>
            <p:nvPr/>
          </p:nvSpPr>
          <p:spPr>
            <a:xfrm>
              <a:off x="4039050" y="2974775"/>
              <a:ext cx="2889600" cy="1000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/>
        </p:nvSpPr>
        <p:spPr>
          <a:xfrm>
            <a:off x="3382200" y="1190225"/>
            <a:ext cx="5761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Gracias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por escuchar</a:t>
            </a: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!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3382200" y="2975825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"/>
                <a:ea typeface="Poppins"/>
                <a:cs typeface="Poppins"/>
                <a:sym typeface="Poppins"/>
              </a:rPr>
              <a:t>#democratizandolaaccesibilidad</a:t>
            </a:r>
            <a:endParaRPr i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208625" y="10043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Contame sobre vos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873800" y="1925500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Quién se anima?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208625" y="5471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Nuestra plataforma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87" name="Google Shape;87;p18" title="LOGO SLAC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462" y="1810224"/>
            <a:ext cx="7169075" cy="23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421875" y="448275"/>
            <a:ext cx="6726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Plan de Estudio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421875" y="1705500"/>
            <a:ext cx="53964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4 Modulos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1 Módulo extra (Bonus)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-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20 Clases de 2hs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2 veces por semana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De dónde venimos...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1 - Clase 2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574275" y="1757975"/>
            <a:ext cx="53964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Intro al UX Design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Diseño centrado en las personas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Intro Design Thinking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Sistema Kanban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Proyecto UX Express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Protos y accesibilidad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574275" y="1757975"/>
            <a:ext cx="78204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Principios de accesibilidad y heurística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Ideando, llegando al prototipo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Tipos de prototipos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Intro Figjam + Figma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1 - Clase 3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